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3" r:id="rId2"/>
  </p:sldMasterIdLst>
  <p:notesMasterIdLst>
    <p:notesMasterId r:id="rId14"/>
  </p:notesMasterIdLst>
  <p:sldIdLst>
    <p:sldId id="296" r:id="rId3"/>
    <p:sldId id="302" r:id="rId4"/>
    <p:sldId id="297" r:id="rId5"/>
    <p:sldId id="298" r:id="rId6"/>
    <p:sldId id="299" r:id="rId7"/>
    <p:sldId id="300" r:id="rId8"/>
    <p:sldId id="301" r:id="rId9"/>
    <p:sldId id="256" r:id="rId10"/>
    <p:sldId id="291" r:id="rId11"/>
    <p:sldId id="293" r:id="rId12"/>
    <p:sldId id="295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43"/>
    <p:restoredTop sz="94631"/>
  </p:normalViewPr>
  <p:slideViewPr>
    <p:cSldViewPr snapToGrid="0" snapToObjects="1">
      <p:cViewPr varScale="1">
        <p:scale>
          <a:sx n="92" d="100"/>
          <a:sy n="92" d="100"/>
        </p:scale>
        <p:origin x="1000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2E43A-229C-1741-8FED-FAB54E2D5A1B}" type="datetimeFigureOut">
              <a:rPr lang="pl-PL" smtClean="0"/>
              <a:t>13.10.2020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95A34-015A-6246-80EE-9E920740A0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9606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95A34-015A-6246-80EE-9E920740A0BC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1894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95A34-015A-6246-80EE-9E920740A0BC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5539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95A34-015A-6246-80EE-9E920740A0BC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4025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9C22-F94F-9448-88DC-A5C57606A8E8}" type="datetimeFigureOut">
              <a:rPr lang="pl-PL" smtClean="0"/>
              <a:t>13.10.2020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AA9C-F32C-8844-8FC7-9AF912A8EE1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Przeciągnij obraz na symbol zastępczy lub kliknij ikonę, aby go dodać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9C22-F94F-9448-88DC-A5C57606A8E8}" type="datetimeFigureOut">
              <a:rPr lang="pl-PL" smtClean="0"/>
              <a:t>13.10.2020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AA9C-F32C-8844-8FC7-9AF912A8EE1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is szablo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pl-PL" dirty="0"/>
              <a:t>Opis szablonu W34 V2.4 bo mi się </a:t>
            </a:r>
            <a:r>
              <a:rPr lang="pl-PL"/>
              <a:t>numer podoba.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13.10.2020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13" hasCustomPrompt="1"/>
          </p:nvPr>
        </p:nvSpPr>
        <p:spPr>
          <a:xfrm>
            <a:off x="628650" y="1893888"/>
            <a:ext cx="7886700" cy="3054350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</a:lstStyle>
          <a:p>
            <a:pPr lvl="0"/>
            <a:r>
              <a:rPr lang="pl-PL" dirty="0"/>
              <a:t>Tu będę sobie opisywał na czym polega ten szablon</a:t>
            </a:r>
          </a:p>
          <a:p>
            <a:pPr lvl="1"/>
            <a:r>
              <a:rPr lang="pl-PL" dirty="0"/>
              <a:t>Powstał we wrześniu 2019, przy okazji wykładu „Inwestycje które nie spłoną” i wykładu „nadzieja ucznia Jezusa”. Wersja 2.4 jest pierwsza </a:t>
            </a:r>
            <a:r>
              <a:rPr lang="mr-IN" dirty="0"/>
              <a:t>–</a:t>
            </a:r>
            <a:r>
              <a:rPr lang="pl-PL" dirty="0"/>
              <a:t> ma ustalone jakoś kolory.</a:t>
            </a:r>
          </a:p>
          <a:p>
            <a:pPr lvl="1"/>
            <a:r>
              <a:rPr lang="pl-PL" dirty="0"/>
              <a:t>Warto by tu wstawić szablony jakie miałem w prezentacjach 3S-owych.</a:t>
            </a: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28650" y="1122363"/>
            <a:ext cx="7886700" cy="2387600"/>
          </a:xfrm>
        </p:spPr>
        <p:txBody>
          <a:bodyPr anchor="b"/>
          <a:lstStyle>
            <a:lvl1pPr algn="ctr">
              <a:defRPr sz="4500" b="1"/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28650" y="4034911"/>
            <a:ext cx="7886700" cy="1655762"/>
          </a:xfrm>
        </p:spPr>
        <p:txBody>
          <a:bodyPr anchor="b"/>
          <a:lstStyle>
            <a:lvl1pPr marL="0" indent="0" algn="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13.10.2020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182968"/>
            <a:ext cx="7886700" cy="2852737"/>
          </a:xfrm>
        </p:spPr>
        <p:txBody>
          <a:bodyPr anchor="b"/>
          <a:lstStyle>
            <a:lvl1pPr>
              <a:defRPr sz="4500" b="1"/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 algn="r">
              <a:spcBef>
                <a:spcPts val="300"/>
              </a:spcBef>
              <a:buNone/>
              <a:defRPr sz="1500" i="1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13.10.2020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450"/>
              </a:spcBef>
              <a:defRPr/>
            </a:lvl1pPr>
            <a:lvl2pPr>
              <a:spcBef>
                <a:spcPts val="450"/>
              </a:spcBef>
              <a:defRPr/>
            </a:lvl2pPr>
            <a:lvl3pPr>
              <a:spcBef>
                <a:spcPts val="450"/>
              </a:spcBef>
              <a:defRPr/>
            </a:lvl3pPr>
            <a:lvl4pPr>
              <a:spcBef>
                <a:spcPts val="450"/>
              </a:spcBef>
              <a:defRPr/>
            </a:lvl4pPr>
            <a:lvl5pPr>
              <a:spcBef>
                <a:spcPts val="450"/>
              </a:spcBef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13.10.2020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treść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vert="horz" lIns="144000" tIns="144000" rIns="144000" bIns="144000" rtlCol="0">
            <a:normAutofit/>
          </a:bodyPr>
          <a:lstStyle>
            <a:lvl1pPr marL="0" indent="-171450">
              <a:buNone/>
              <a:defRPr lang="pl-PL" sz="1500">
                <a:solidFill>
                  <a:schemeClr val="tx1"/>
                </a:solidFill>
              </a:defRPr>
            </a:lvl1pPr>
            <a:lvl2pPr marL="0" indent="-171450">
              <a:buNone/>
              <a:defRPr lang="pl-PL" sz="1500">
                <a:solidFill>
                  <a:schemeClr val="tx1"/>
                </a:solidFill>
              </a:defRPr>
            </a:lvl2pPr>
            <a:lvl3pPr marL="0" indent="-171450">
              <a:buNone/>
              <a:defRPr lang="pl-PL" sz="1500">
                <a:solidFill>
                  <a:schemeClr val="tx1"/>
                </a:solidFill>
              </a:defRPr>
            </a:lvl3pPr>
            <a:lvl4pPr marL="0" indent="-171450">
              <a:buNone/>
              <a:defRPr lang="pl-PL" sz="1500">
                <a:solidFill>
                  <a:schemeClr val="tx1"/>
                </a:solidFill>
              </a:defRPr>
            </a:lvl4pPr>
            <a:lvl5pPr marL="0" indent="-171450">
              <a:buNone/>
              <a:defRPr lang="pl-PL" sz="1500">
                <a:solidFill>
                  <a:schemeClr val="tx1"/>
                </a:solidFill>
              </a:defRPr>
            </a:lvl5pPr>
          </a:lstStyle>
          <a:p>
            <a:pPr marL="0" lvl="0" indent="0"/>
            <a:r>
              <a:rPr lang="pl-PL" dirty="0"/>
              <a:t>Kliknij, aby edytować style wzorca tekstu</a:t>
            </a:r>
          </a:p>
          <a:p>
            <a:pPr marL="342900" lvl="1" indent="0"/>
            <a:r>
              <a:rPr lang="pl-PL" dirty="0"/>
              <a:t>Drugi poziom</a:t>
            </a:r>
          </a:p>
          <a:p>
            <a:pPr marL="685800" lvl="2" indent="0"/>
            <a:r>
              <a:rPr lang="pl-PL" dirty="0"/>
              <a:t>Trzeci poziom</a:t>
            </a:r>
          </a:p>
          <a:p>
            <a:pPr marL="1028700" lvl="3" indent="0"/>
            <a:r>
              <a:rPr lang="pl-PL" dirty="0"/>
              <a:t>Czwarty poziom</a:t>
            </a:r>
          </a:p>
          <a:p>
            <a:pPr marL="1371600" lvl="4" indent="0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13.10.2020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13.10.2020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13.10.2020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/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łota myśl mał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murka 6"/>
          <p:cNvSpPr/>
          <p:nvPr userDrawn="1"/>
        </p:nvSpPr>
        <p:spPr>
          <a:xfrm>
            <a:off x="1399785" y="1077240"/>
            <a:ext cx="5804155" cy="4496844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B08D00"/>
            </a:solidFill>
          </a:ln>
          <a:effectLst>
            <a:outerShdw blurRad="50800" dist="38100" sx="104000" sy="104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31148" y="1370016"/>
            <a:ext cx="5261715" cy="3941021"/>
          </a:xfrm>
        </p:spPr>
        <p:txBody>
          <a:bodyPr anchor="ctr">
            <a:normAutofit/>
          </a:bodyPr>
          <a:lstStyle>
            <a:lvl1pPr marL="0" indent="0" algn="ctr">
              <a:buNone/>
              <a:defRPr sz="3300" b="1"/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/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łota myśl duż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murka 6"/>
          <p:cNvSpPr/>
          <p:nvPr userDrawn="1"/>
        </p:nvSpPr>
        <p:spPr>
          <a:xfrm>
            <a:off x="507304" y="424170"/>
            <a:ext cx="7560931" cy="6076838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B08D00"/>
            </a:solidFill>
          </a:ln>
          <a:effectLst>
            <a:outerShdw blurRad="50800" dist="38100" sx="104000" sy="104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299533"/>
            <a:ext cx="7516400" cy="4351338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50" b="1"/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9C22-F94F-9448-88DC-A5C57606A8E8}" type="datetimeFigureOut">
              <a:rPr lang="pl-PL" smtClean="0"/>
              <a:t>13.10.2020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AA9C-F32C-8844-8FC7-9AF912A8EE1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Złota myśl niebie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7" name="Chmurka 6"/>
          <p:cNvSpPr/>
          <p:nvPr userDrawn="1"/>
        </p:nvSpPr>
        <p:spPr>
          <a:xfrm>
            <a:off x="860610" y="950262"/>
            <a:ext cx="7207625" cy="5844988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  <a:effectLst>
            <a:outerShdw blurRad="50800" dist="38100" sx="104000" sy="104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50" b="1"/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/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Cytat i koment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070514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vert="horz" lIns="91440" tIns="45720" rIns="91440" bIns="45720" rtlCol="0" anchor="ctr">
            <a:normAutofit/>
          </a:bodyPr>
          <a:lstStyle>
            <a:lvl1pPr>
              <a:defRPr lang="pl-PL" sz="1800" i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just">
              <a:spcBef>
                <a:spcPts val="300"/>
              </a:spcBef>
              <a:buNone/>
            </a:pPr>
            <a:r>
              <a:rPr lang="pl-PL" dirty="0"/>
              <a:t>Kliknij, aby edytować style </a:t>
            </a:r>
            <a:r>
              <a:rPr lang="pl-PL"/>
              <a:t>wzorca tekstu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13.10.2020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Symbol zastępczy zawartości 2"/>
          <p:cNvSpPr>
            <a:spLocks noGrp="1"/>
          </p:cNvSpPr>
          <p:nvPr>
            <p:ph idx="13"/>
          </p:nvPr>
        </p:nvSpPr>
        <p:spPr>
          <a:xfrm>
            <a:off x="628650" y="4031076"/>
            <a:ext cx="7886700" cy="207051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/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Cytat i komentarz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anchor="t"/>
          <a:lstStyle/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628650" y="1254369"/>
            <a:ext cx="7886700" cy="3098970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anchor="ctr">
            <a:normAutofit/>
          </a:bodyPr>
          <a:lstStyle>
            <a:lvl1pPr marL="0" indent="0" algn="just">
              <a:spcBef>
                <a:spcPts val="300"/>
              </a:spcBef>
              <a:buNone/>
              <a:defRPr sz="1800" i="1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Symbol zastępczy zawartości 2"/>
          <p:cNvSpPr>
            <a:spLocks noGrp="1"/>
          </p:cNvSpPr>
          <p:nvPr>
            <p:ph idx="13"/>
          </p:nvPr>
        </p:nvSpPr>
        <p:spPr>
          <a:xfrm>
            <a:off x="628650" y="4528031"/>
            <a:ext cx="7886700" cy="207051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/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ytat i koment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070514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vert="horz" lIns="91440" tIns="45720" rIns="91440" bIns="45720" rtlCol="0" anchor="ctr">
            <a:normAutofit/>
          </a:bodyPr>
          <a:lstStyle>
            <a:lvl1pPr>
              <a:defRPr lang="pl-PL" sz="1800" i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just">
              <a:spcBef>
                <a:spcPts val="300"/>
              </a:spcBef>
              <a:buNone/>
            </a:pPr>
            <a:r>
              <a:rPr lang="pl-PL" dirty="0"/>
              <a:t>Kliknij, aby edytować style </a:t>
            </a:r>
            <a:r>
              <a:rPr lang="pl-PL"/>
              <a:t>wzorca tekstu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13.10.2020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Symbol zastępczy zawartości 2"/>
          <p:cNvSpPr>
            <a:spLocks noGrp="1"/>
          </p:cNvSpPr>
          <p:nvPr>
            <p:ph idx="13"/>
          </p:nvPr>
        </p:nvSpPr>
        <p:spPr>
          <a:xfrm>
            <a:off x="628650" y="4031076"/>
            <a:ext cx="7886700" cy="207051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/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Cytat i komentarz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anchor="t"/>
          <a:lstStyle/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628650" y="1254369"/>
            <a:ext cx="7886700" cy="3098970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anchor="ctr">
            <a:normAutofit/>
          </a:bodyPr>
          <a:lstStyle>
            <a:lvl1pPr marL="0" indent="0" algn="just">
              <a:spcBef>
                <a:spcPts val="300"/>
              </a:spcBef>
              <a:buNone/>
              <a:defRPr sz="1800" i="1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Symbol zastępczy zawartości 2"/>
          <p:cNvSpPr>
            <a:spLocks noGrp="1"/>
          </p:cNvSpPr>
          <p:nvPr>
            <p:ph idx="13"/>
          </p:nvPr>
        </p:nvSpPr>
        <p:spPr>
          <a:xfrm>
            <a:off x="628650" y="4528031"/>
            <a:ext cx="7886700" cy="207051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/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arta UBG z o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3478093" y="187325"/>
            <a:ext cx="5437307" cy="514423"/>
          </a:xfrm>
        </p:spPr>
        <p:txBody>
          <a:bodyPr anchor="t"/>
          <a:lstStyle>
            <a:lvl1pPr>
              <a:defRPr sz="2400" b="1">
                <a:latin typeface="+mn-lt"/>
              </a:defRPr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tyt.`</a:t>
            </a:r>
          </a:p>
        </p:txBody>
      </p:sp>
      <p:sp>
        <p:nvSpPr>
          <p:cNvPr id="3" name="Symbol zastępczy obrazu 2"/>
          <p:cNvSpPr>
            <a:spLocks noGrp="1" noChangeAspect="1"/>
          </p:cNvSpPr>
          <p:nvPr>
            <p:ph type="pic" idx="1"/>
          </p:nvPr>
        </p:nvSpPr>
        <p:spPr>
          <a:xfrm>
            <a:off x="-218208" y="0"/>
            <a:ext cx="3696300" cy="695031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478093" y="873303"/>
            <a:ext cx="5437307" cy="3158370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Symbol zastępczy tekstu 3"/>
          <p:cNvSpPr>
            <a:spLocks noGrp="1"/>
          </p:cNvSpPr>
          <p:nvPr>
            <p:ph type="body" sz="half" idx="10"/>
          </p:nvPr>
        </p:nvSpPr>
        <p:spPr>
          <a:xfrm>
            <a:off x="3478093" y="4203229"/>
            <a:ext cx="5437307" cy="239153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cxnSp>
        <p:nvCxnSpPr>
          <p:cNvPr id="11" name="Łącznik prosty 10"/>
          <p:cNvCxnSpPr/>
          <p:nvPr userDrawn="1"/>
        </p:nvCxnSpPr>
        <p:spPr>
          <a:xfrm>
            <a:off x="3293248" y="187325"/>
            <a:ext cx="0" cy="64074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rta UBG z o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3478092" y="187325"/>
            <a:ext cx="5535280" cy="514423"/>
          </a:xfrm>
        </p:spPr>
        <p:txBody>
          <a:bodyPr anchor="t"/>
          <a:lstStyle>
            <a:lvl1pPr>
              <a:defRPr sz="2400" b="1">
                <a:latin typeface="+mn-lt"/>
              </a:defRPr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tyt.`</a:t>
            </a:r>
          </a:p>
        </p:txBody>
      </p:sp>
      <p:sp>
        <p:nvSpPr>
          <p:cNvPr id="3" name="Symbol zastępczy obrazu 2"/>
          <p:cNvSpPr>
            <a:spLocks noGrp="1" noChangeAspect="1"/>
          </p:cNvSpPr>
          <p:nvPr>
            <p:ph type="pic" idx="1"/>
          </p:nvPr>
        </p:nvSpPr>
        <p:spPr>
          <a:xfrm>
            <a:off x="-218208" y="0"/>
            <a:ext cx="3696300" cy="695031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478092" y="873303"/>
            <a:ext cx="5535280" cy="3158370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>
              <a:buNone/>
              <a:defRPr lang="pl-PL" sz="1800" i="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pPr marL="0" lvl="0" indent="0" algn="just">
              <a:spcBef>
                <a:spcPts val="300"/>
              </a:spcBef>
            </a:pPr>
            <a:r>
              <a:rPr lang="pl-PL" dirty="0"/>
              <a:t>Kliknij</a:t>
            </a:r>
            <a:r>
              <a:rPr lang="pl-PL"/>
              <a:t>, aby </a:t>
            </a:r>
            <a:r>
              <a:rPr lang="pl-PL" dirty="0"/>
              <a:t>edytować style wzorca tekstu</a:t>
            </a:r>
          </a:p>
        </p:txBody>
      </p:sp>
      <p:sp>
        <p:nvSpPr>
          <p:cNvPr id="8" name="Symbol zastępczy tekstu 3"/>
          <p:cNvSpPr>
            <a:spLocks noGrp="1"/>
          </p:cNvSpPr>
          <p:nvPr>
            <p:ph type="body" sz="half" idx="10"/>
          </p:nvPr>
        </p:nvSpPr>
        <p:spPr>
          <a:xfrm>
            <a:off x="3478092" y="4203229"/>
            <a:ext cx="5535280" cy="239153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cxnSp>
        <p:nvCxnSpPr>
          <p:cNvPr id="11" name="Łącznik prosty 10"/>
          <p:cNvCxnSpPr/>
          <p:nvPr userDrawn="1"/>
        </p:nvCxnSpPr>
        <p:spPr>
          <a:xfrm>
            <a:off x="3293248" y="187325"/>
            <a:ext cx="0" cy="64074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13.10.2020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/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13.10.2020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/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13.10.2020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9C22-F94F-9448-88DC-A5C57606A8E8}" type="datetimeFigureOut">
              <a:rPr lang="pl-PL" smtClean="0"/>
              <a:t>13.10.2020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AA9C-F32C-8844-8FC7-9AF912A8EE1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9C22-F94F-9448-88DC-A5C57606A8E8}" type="datetimeFigureOut">
              <a:rPr lang="pl-PL" smtClean="0"/>
              <a:t>13.10.2020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AA9C-F32C-8844-8FC7-9AF912A8EE1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54757"/>
          </a:xfrm>
        </p:spPr>
        <p:txBody>
          <a:bodyPr/>
          <a:lstStyle/>
          <a:p>
            <a:r>
              <a:rPr lang="pl-PL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299271"/>
            <a:ext cx="7886700" cy="1813799"/>
          </a:xfr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>
            <a:lvl1pPr marL="0" indent="0" algn="just">
              <a:lnSpc>
                <a:spcPts val="2600"/>
              </a:lnSpc>
              <a:buNone/>
              <a:defRPr sz="2400" baseline="0">
                <a:latin typeface="CenturyLTPl Book Cond" charset="0"/>
                <a:ea typeface="CenturyLTPl Book Cond" charset="0"/>
                <a:cs typeface="CenturyLTPl Book Cond" charset="0"/>
              </a:defRPr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650" y="3292457"/>
            <a:ext cx="7886700" cy="2884505"/>
          </a:xfrm>
        </p:spPr>
        <p:txBody>
          <a:bodyPr>
            <a:normAutofit/>
          </a:bodyPr>
          <a:lstStyle>
            <a:lvl1pPr>
              <a:defRPr sz="240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400">
                <a:latin typeface="Times New Roman" charset="0"/>
                <a:ea typeface="Times New Roman" charset="0"/>
                <a:cs typeface="Times New Roman" charset="0"/>
              </a:defRPr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9C22-F94F-9448-88DC-A5C57606A8E8}" type="datetimeFigureOut">
              <a:rPr lang="pl-PL" smtClean="0"/>
              <a:t>13.10.2020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AA9C-F32C-8844-8FC7-9AF912A8EE1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9C22-F94F-9448-88DC-A5C57606A8E8}" type="datetimeFigureOut">
              <a:rPr lang="pl-PL" smtClean="0"/>
              <a:t>13.10.2020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AA9C-F32C-8844-8FC7-9AF912A8EE1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9C22-F94F-9448-88DC-A5C57606A8E8}" type="datetimeFigureOut">
              <a:rPr lang="pl-PL" smtClean="0"/>
              <a:t>13.10.2020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AA9C-F32C-8844-8FC7-9AF912A8EE1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9C22-F94F-9448-88DC-A5C57606A8E8}" type="datetimeFigureOut">
              <a:rPr lang="pl-PL" smtClean="0"/>
              <a:t>13.10.2020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AA9C-F32C-8844-8FC7-9AF912A8EE1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9C22-F94F-9448-88DC-A5C57606A8E8}" type="datetimeFigureOut">
              <a:rPr lang="pl-PL" smtClean="0"/>
              <a:t>13.10.2020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AA9C-F32C-8844-8FC7-9AF912A8EE1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1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1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26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0.xml"/><Relationship Id="rId19" Type="http://schemas.openxmlformats.org/officeDocument/2006/relationships/slideLayout" Target="../slideLayouts/slideLayout29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39C22-F94F-9448-88DC-A5C57606A8E8}" type="datetimeFigureOut">
              <a:rPr lang="pl-PL" smtClean="0"/>
              <a:t>13.10.2020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BAA9C-F32C-8844-8FC7-9AF912A8EE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5007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72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133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E13D6-D9AF-E34D-A440-CDCDD108A23A}" type="datetimeFigureOut">
              <a:rPr lang="pl-PL" smtClean="0"/>
              <a:t>13.10.2020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327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33D50B-5D78-DC4A-9F25-6E2563585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Analizowane wypowiedź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79EF871F-D5B9-8345-A527-943CA93D7F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299272"/>
            <a:ext cx="7886700" cy="193629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Zaprawdę, zaprawdę, powiadam wam: Kto słucha słowa mego i wierzy w Tego, który Mnie posłał, ma życie wieczne i nie idzie pod sąd, lecz ze śmierci przeszedł do życia.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785385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BE4299-CC1D-EE46-9B92-16C0E8E8A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Przekład dosłowny (Toruński)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36D9F773-FC25-5642-A6B8-0A77D9E9C5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1690689"/>
            <a:ext cx="6629400" cy="466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474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506073BC-6BB5-AF4C-AA9B-4D0F9F43E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Inne przekłady, łacina i greka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B856908-DFE6-2C44-8F59-FBD5E4D6E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96904"/>
            <a:ext cx="7886700" cy="5061803"/>
          </a:xfrm>
        </p:spPr>
        <p:txBody>
          <a:bodyPr>
            <a:normAutofit fontScale="85000" lnSpcReduction="10000"/>
          </a:bodyPr>
          <a:lstStyle/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BT5 "Zaprawdę, zaprawdę, powiadam wam: Kto słucha słowa mego i wierzy w Tego, który Mnie posłał, ma życie wieczne i nie idzie pod sąd, lecz ze śmierci przeszedł do życia."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BW "Zaprawdę, zaprawdę, powiadam wam, kto słucha słowa mego i wierzy temu, który mnie posłał, ma żywot wieczny i nie stanie przed sądem, lecz przeszedł z śmierci do żywota."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DOS "Ręczę i zapewniam was, kto słucha mego Słowa i wierzy Temu, który Mnie posłał, ma życie wieczne i nie idzie na sąd, ale przeszedł ze śmierci do życia."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EIB "Ręczę i zapewniam, kto słucha mego Słowa i wierzy Temu, który Mnie posłał, ma życie wieczne i nie czeka go sąd, ale przeszedł ze śmierci do życia."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TPNT "Zaprawdę, zaprawdę mówię wam: Kto słucha mojego słowa i wierzy Temu, który mnie posłał, ma życie wieczne i nie idzie na sąd, ale przeszedł ze śmierci do życia."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UBG "Zaprawdę, zaprawdę powiadam wam: Kto słucha mego słowa i wierzy temu, który mnie posłał, ma życie wieczne i nie będzie potępiony, ale przeszedł ze śmierci do życia.”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BB "Zaprawdę, zaprawdę wam </a:t>
            </a:r>
            <a:r>
              <a:rPr lang="pl-PL" sz="1600" dirty="0" err="1">
                <a:latin typeface="Arial" panose="020B0604020202020204" pitchFamily="34" charset="0"/>
                <a:cs typeface="Arial" panose="020B0604020202020204" pitchFamily="34" charset="0"/>
              </a:rPr>
              <a:t>powiedam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: Kto słowa mego słucha, a wierzy onemu, który mię posłał, ma żywot wieczny, ani przyjdzie w potępienie, owszem przeszedł z śmierci do żywota."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BG "Zaprawdę, zaprawdę powiadam wam: Kto słowa mego słucha i wierzy onemu, który mię posłał, ma żywot wieczny i nie przyjdzie na sąd, ale przeszedł z śmierci do żywota."</a:t>
            </a:r>
          </a:p>
          <a:p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VUC "Amen, amen </a:t>
            </a:r>
            <a:r>
              <a:rPr lang="pl-PL" sz="1600" dirty="0" err="1">
                <a:latin typeface="Arial" panose="020B0604020202020204" pitchFamily="34" charset="0"/>
                <a:cs typeface="Arial" panose="020B0604020202020204" pitchFamily="34" charset="0"/>
              </a:rPr>
              <a:t>dico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 err="1">
                <a:latin typeface="Arial" panose="020B0604020202020204" pitchFamily="34" charset="0"/>
                <a:cs typeface="Arial" panose="020B0604020202020204" pitchFamily="34" charset="0"/>
              </a:rPr>
              <a:t>vobis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1600" dirty="0" err="1"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qui verbum </a:t>
            </a:r>
            <a:r>
              <a:rPr lang="pl-PL" sz="1600" dirty="0" err="1">
                <a:latin typeface="Arial" panose="020B0604020202020204" pitchFamily="34" charset="0"/>
                <a:cs typeface="Arial" panose="020B0604020202020204" pitchFamily="34" charset="0"/>
              </a:rPr>
              <a:t>meum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 err="1"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pl-PL" sz="1600" dirty="0" err="1">
                <a:latin typeface="Arial" panose="020B0604020202020204" pitchFamily="34" charset="0"/>
                <a:cs typeface="Arial" panose="020B0604020202020204" pitchFamily="34" charset="0"/>
              </a:rPr>
              <a:t>credit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pl-PL" sz="1600" dirty="0" err="1">
                <a:latin typeface="Arial" panose="020B0604020202020204" pitchFamily="34" charset="0"/>
                <a:cs typeface="Arial" panose="020B0604020202020204" pitchFamily="34" charset="0"/>
              </a:rPr>
              <a:t>misit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me, </a:t>
            </a:r>
            <a:r>
              <a:rPr lang="pl-PL" sz="1600" dirty="0" err="1">
                <a:latin typeface="Arial" panose="020B0604020202020204" pitchFamily="34" charset="0"/>
                <a:cs typeface="Arial" panose="020B0604020202020204" pitchFamily="34" charset="0"/>
              </a:rPr>
              <a:t>habet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vitam aeternam, et in </a:t>
            </a:r>
            <a:r>
              <a:rPr lang="pl-PL" sz="1600" dirty="0" err="1">
                <a:latin typeface="Arial" panose="020B0604020202020204" pitchFamily="34" charset="0"/>
                <a:cs typeface="Arial" panose="020B0604020202020204" pitchFamily="34" charset="0"/>
              </a:rPr>
              <a:t>judicium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pl-PL" sz="1600" dirty="0" err="1">
                <a:latin typeface="Arial" panose="020B0604020202020204" pitchFamily="34" charset="0"/>
                <a:cs typeface="Arial" panose="020B0604020202020204" pitchFamily="34" charset="0"/>
              </a:rPr>
              <a:t>venit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16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 err="1">
                <a:latin typeface="Arial" panose="020B0604020202020204" pitchFamily="34" charset="0"/>
                <a:cs typeface="Arial" panose="020B0604020202020204" pitchFamily="34" charset="0"/>
              </a:rPr>
              <a:t>transiit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l-PL" sz="1600" dirty="0" err="1">
                <a:latin typeface="Arial" panose="020B0604020202020204" pitchFamily="34" charset="0"/>
                <a:cs typeface="Arial" panose="020B0604020202020204" pitchFamily="34" charset="0"/>
              </a:rPr>
              <a:t>morte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in vitam."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TR "</a:t>
            </a:r>
            <a:r>
              <a:rPr lang="el-GR" sz="1600" dirty="0" err="1">
                <a:latin typeface="Arial" panose="020B0604020202020204" pitchFamily="34" charset="0"/>
                <a:cs typeface="Arial" panose="020B0604020202020204" pitchFamily="34" charset="0"/>
              </a:rPr>
              <a:t>αμην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600" dirty="0" err="1">
                <a:latin typeface="Arial" panose="020B0604020202020204" pitchFamily="34" charset="0"/>
                <a:cs typeface="Arial" panose="020B0604020202020204" pitchFamily="34" charset="0"/>
              </a:rPr>
              <a:t>αμην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600" dirty="0" err="1">
                <a:latin typeface="Arial" panose="020B0604020202020204" pitchFamily="34" charset="0"/>
                <a:cs typeface="Arial" panose="020B0604020202020204" pitchFamily="34" charset="0"/>
              </a:rPr>
              <a:t>λεγω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600" dirty="0" err="1">
                <a:latin typeface="Arial" panose="020B0604020202020204" pitchFamily="34" charset="0"/>
                <a:cs typeface="Arial" panose="020B0604020202020204" pitchFamily="34" charset="0"/>
              </a:rPr>
              <a:t>υμιν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600" dirty="0" err="1">
                <a:latin typeface="Arial" panose="020B0604020202020204" pitchFamily="34" charset="0"/>
                <a:cs typeface="Arial" panose="020B0604020202020204" pitchFamily="34" charset="0"/>
              </a:rPr>
              <a:t>οτι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ο τον </a:t>
            </a:r>
            <a:r>
              <a:rPr lang="el-GR" sz="1600" dirty="0" err="1">
                <a:latin typeface="Arial" panose="020B0604020202020204" pitchFamily="34" charset="0"/>
                <a:cs typeface="Arial" panose="020B0604020202020204" pitchFamily="34" charset="0"/>
              </a:rPr>
              <a:t>λογον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μου </a:t>
            </a:r>
            <a:r>
              <a:rPr lang="el-GR" sz="1600" dirty="0" err="1">
                <a:latin typeface="Arial" panose="020B0604020202020204" pitchFamily="34" charset="0"/>
                <a:cs typeface="Arial" panose="020B0604020202020204" pitchFamily="34" charset="0"/>
              </a:rPr>
              <a:t>ακουων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και </a:t>
            </a:r>
            <a:r>
              <a:rPr lang="el-GR" sz="1600" dirty="0" err="1">
                <a:latin typeface="Arial" panose="020B0604020202020204" pitchFamily="34" charset="0"/>
                <a:cs typeface="Arial" panose="020B0604020202020204" pitchFamily="34" charset="0"/>
              </a:rPr>
              <a:t>πιστευων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τω </a:t>
            </a:r>
            <a:r>
              <a:rPr lang="el-GR" sz="1600" dirty="0" err="1">
                <a:latin typeface="Arial" panose="020B0604020202020204" pitchFamily="34" charset="0"/>
                <a:cs typeface="Arial" panose="020B0604020202020204" pitchFamily="34" charset="0"/>
              </a:rPr>
              <a:t>πεμψαντι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με </a:t>
            </a:r>
            <a:r>
              <a:rPr lang="el-GR" sz="1600" dirty="0" err="1">
                <a:latin typeface="Arial" panose="020B0604020202020204" pitchFamily="34" charset="0"/>
                <a:cs typeface="Arial" panose="020B0604020202020204" pitchFamily="34" charset="0"/>
              </a:rPr>
              <a:t>εχει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600" dirty="0" err="1">
                <a:latin typeface="Arial" panose="020B0604020202020204" pitchFamily="34" charset="0"/>
                <a:cs typeface="Arial" panose="020B0604020202020204" pitchFamily="34" charset="0"/>
              </a:rPr>
              <a:t>ζωην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600" dirty="0" err="1">
                <a:latin typeface="Arial" panose="020B0604020202020204" pitchFamily="34" charset="0"/>
                <a:cs typeface="Arial" panose="020B0604020202020204" pitchFamily="34" charset="0"/>
              </a:rPr>
              <a:t>αιωνιον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και εις </a:t>
            </a:r>
            <a:r>
              <a:rPr lang="el-GR" sz="1600" dirty="0" err="1">
                <a:latin typeface="Arial" panose="020B0604020202020204" pitchFamily="34" charset="0"/>
                <a:cs typeface="Arial" panose="020B0604020202020204" pitchFamily="34" charset="0"/>
              </a:rPr>
              <a:t>κρισιν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ουκ </a:t>
            </a:r>
            <a:r>
              <a:rPr lang="el-GR" sz="1600" dirty="0" err="1">
                <a:latin typeface="Arial" panose="020B0604020202020204" pitchFamily="34" charset="0"/>
                <a:cs typeface="Arial" panose="020B0604020202020204" pitchFamily="34" charset="0"/>
              </a:rPr>
              <a:t>ερχεται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600" dirty="0" err="1">
                <a:latin typeface="Arial" panose="020B0604020202020204" pitchFamily="34" charset="0"/>
                <a:cs typeface="Arial" panose="020B0604020202020204" pitchFamily="34" charset="0"/>
              </a:rPr>
              <a:t>αλλα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600" dirty="0" err="1">
                <a:latin typeface="Arial" panose="020B0604020202020204" pitchFamily="34" charset="0"/>
                <a:cs typeface="Arial" panose="020B0604020202020204" pitchFamily="34" charset="0"/>
              </a:rPr>
              <a:t>μεταβεβηκεν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εκ του </a:t>
            </a:r>
            <a:r>
              <a:rPr lang="el-GR" sz="1600" dirty="0" err="1">
                <a:latin typeface="Arial" panose="020B0604020202020204" pitchFamily="34" charset="0"/>
                <a:cs typeface="Arial" panose="020B0604020202020204" pitchFamily="34" charset="0"/>
              </a:rPr>
              <a:t>θανατου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εις την </a:t>
            </a:r>
            <a:r>
              <a:rPr lang="el-GR" sz="1600" dirty="0" err="1">
                <a:latin typeface="Arial" panose="020B0604020202020204" pitchFamily="34" charset="0"/>
                <a:cs typeface="Arial" panose="020B0604020202020204" pitchFamily="34" charset="0"/>
              </a:rPr>
              <a:t>ζωην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  "</a:t>
            </a:r>
          </a:p>
        </p:txBody>
      </p:sp>
    </p:spTree>
    <p:extLst>
      <p:ext uri="{BB962C8B-B14F-4D97-AF65-F5344CB8AC3E}">
        <p14:creationId xmlns:p14="http://schemas.microsoft.com/office/powerpoint/2010/main" val="3167769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33D50B-5D78-DC4A-9F25-6E2563585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Zaprawdę, zaprawdę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7D41F202-8F0F-4D48-A248-4BC30C4C0D3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28650" y="1367816"/>
            <a:ext cx="7886700" cy="1676030"/>
          </a:xfrm>
          <a:prstGeom prst="rect">
            <a:avLst/>
          </a:prstGeom>
        </p:spPr>
      </p:pic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75C899A-79CD-CA4D-A668-C74DDC1D30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650" y="3494478"/>
            <a:ext cx="7886700" cy="2884505"/>
          </a:xfrm>
        </p:spPr>
        <p:txBody>
          <a:bodyPr/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Hebrajskie (i greckie) „</a:t>
            </a:r>
            <a:r>
              <a:rPr lang="pl-PL" i="1" dirty="0">
                <a:latin typeface="Arial" panose="020B0604020202020204" pitchFamily="34" charset="0"/>
                <a:cs typeface="Arial" panose="020B0604020202020204" pitchFamily="34" charset="0"/>
              </a:rPr>
              <a:t>amen, amen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” wskazuje na szczególnie uroczystą formę zapewnienia.</a:t>
            </a: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Na język polski najczęściej tłumaczone jest to: „</a:t>
            </a:r>
            <a:r>
              <a:rPr lang="pl-PL" i="1" dirty="0">
                <a:latin typeface="Arial" panose="020B0604020202020204" pitchFamily="34" charset="0"/>
                <a:cs typeface="Arial" panose="020B0604020202020204" pitchFamily="34" charset="0"/>
              </a:rPr>
              <a:t>zaprawdę, zaprawdę powiadam wam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”, choć pastor Zaręba w swoim przekładzie oddaje to jako „</a:t>
            </a:r>
            <a:r>
              <a:rPr lang="pl-PL" i="1" dirty="0">
                <a:latin typeface="Arial" panose="020B0604020202020204" pitchFamily="34" charset="0"/>
                <a:cs typeface="Arial" panose="020B0604020202020204" pitchFamily="34" charset="0"/>
              </a:rPr>
              <a:t>ręczę i zapewniam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” - też ładnie.</a:t>
            </a:r>
          </a:p>
        </p:txBody>
      </p:sp>
      <p:sp>
        <p:nvSpPr>
          <p:cNvPr id="6" name="Symbol zastępczy zawartości 6">
            <a:extLst>
              <a:ext uri="{FF2B5EF4-FFF2-40B4-BE49-F238E27FC236}">
                <a16:creationId xmlns:a16="http://schemas.microsoft.com/office/drawing/2014/main" id="{7F38ED6E-84C0-6D43-BF3D-12B99B9A0CA4}"/>
              </a:ext>
            </a:extLst>
          </p:cNvPr>
          <p:cNvSpPr txBox="1">
            <a:spLocks/>
          </p:cNvSpPr>
          <p:nvPr/>
        </p:nvSpPr>
        <p:spPr>
          <a:xfrm>
            <a:off x="628650" y="1299272"/>
            <a:ext cx="7886700" cy="19362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just" defTabSz="914400" rtl="0" eaLnBrk="1" latinLnBrk="0" hangingPunct="1">
              <a:lnSpc>
                <a:spcPts val="26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CenturyLTPl Book Cond" charset="0"/>
                <a:ea typeface="CenturyLTPl Book Cond" charset="0"/>
                <a:cs typeface="CenturyLTPl Book Cond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3200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Zaprawdę, zaprawdę, </a:t>
            </a:r>
            <a:r>
              <a:rPr lang="pl-PL" sz="3200" b="1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powiadam wam</a:t>
            </a:r>
            <a:r>
              <a:rPr lang="pl-PL" sz="3200" i="1" dirty="0">
                <a:latin typeface="Arial" panose="020B0604020202020204" pitchFamily="34" charset="0"/>
                <a:cs typeface="Arial" panose="020B0604020202020204" pitchFamily="34" charset="0"/>
              </a:rPr>
              <a:t>: Kto słucha słowa mego i wierzy w Tego, który Mnie posłał, ma życie wieczne i nie idzie pod sąd, lecz ze śmierci przeszedł do życia.</a:t>
            </a:r>
            <a:endParaRPr lang="pl-PL" sz="3200" i="1" dirty="0"/>
          </a:p>
        </p:txBody>
      </p:sp>
    </p:spTree>
    <p:extLst>
      <p:ext uri="{BB962C8B-B14F-4D97-AF65-F5344CB8AC3E}">
        <p14:creationId xmlns:p14="http://schemas.microsoft.com/office/powerpoint/2010/main" val="3248091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33D50B-5D78-DC4A-9F25-6E2563585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Warunek #1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7D41F202-8F0F-4D48-A248-4BC30C4C0D3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28650" y="1367816"/>
            <a:ext cx="7886700" cy="1676030"/>
          </a:xfrm>
          <a:prstGeom prst="rect">
            <a:avLst/>
          </a:prstGeom>
        </p:spPr>
      </p:pic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75C899A-79CD-CA4D-A668-C74DDC1D30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650" y="3691039"/>
            <a:ext cx="7886700" cy="2884505"/>
          </a:xfrm>
        </p:spPr>
        <p:txBody>
          <a:bodyPr>
            <a:normAutofit lnSpcReduction="10000"/>
          </a:bodyPr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Jeżeli słuchasz słów Jezusa…</a:t>
            </a: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Czy słuchasz słów Jezusa? 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Czy znasz słowa Jezusa? Nie pytam o to, czy w niedzielę czytano w kościele Ewangelię, bo wiem, ze czytano.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Pytam: czy znasz i słuchasz słów Jezusa? Np. czy znałeś wcześniej to zapewnienie?</a:t>
            </a:r>
          </a:p>
        </p:txBody>
      </p:sp>
      <p:sp>
        <p:nvSpPr>
          <p:cNvPr id="6" name="Symbol zastępczy zawartości 6">
            <a:extLst>
              <a:ext uri="{FF2B5EF4-FFF2-40B4-BE49-F238E27FC236}">
                <a16:creationId xmlns:a16="http://schemas.microsoft.com/office/drawing/2014/main" id="{F5F3B3AF-C840-AD4E-932D-945464B6A269}"/>
              </a:ext>
            </a:extLst>
          </p:cNvPr>
          <p:cNvSpPr txBox="1">
            <a:spLocks/>
          </p:cNvSpPr>
          <p:nvPr/>
        </p:nvSpPr>
        <p:spPr>
          <a:xfrm>
            <a:off x="628650" y="1299272"/>
            <a:ext cx="7886700" cy="19362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just" defTabSz="914400" rtl="0" eaLnBrk="1" latinLnBrk="0" hangingPunct="1">
              <a:lnSpc>
                <a:spcPts val="26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CenturyLTPl Book Cond" charset="0"/>
                <a:ea typeface="CenturyLTPl Book Cond" charset="0"/>
                <a:cs typeface="CenturyLTPl Book Cond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3200" i="1" dirty="0">
                <a:latin typeface="Arial" panose="020B0604020202020204" pitchFamily="34" charset="0"/>
                <a:cs typeface="Arial" panose="020B0604020202020204" pitchFamily="34" charset="0"/>
              </a:rPr>
              <a:t>Zaprawdę, zaprawdę, powiadam wam: </a:t>
            </a:r>
            <a:r>
              <a:rPr lang="pl-PL" sz="3200" b="1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Kto słucha słowa</a:t>
            </a:r>
            <a:r>
              <a:rPr lang="pl-PL" sz="3200" i="1" dirty="0">
                <a:latin typeface="Arial" panose="020B0604020202020204" pitchFamily="34" charset="0"/>
                <a:cs typeface="Arial" panose="020B0604020202020204" pitchFamily="34" charset="0"/>
              </a:rPr>
              <a:t> mego i wierzy w Tego, który Mnie posłał, ma życie wieczne i nie idzie pod sąd, lecz ze śmierci przeszedł do życia.</a:t>
            </a:r>
            <a:endParaRPr lang="pl-PL" sz="3200" i="1" dirty="0"/>
          </a:p>
        </p:txBody>
      </p:sp>
    </p:spTree>
    <p:extLst>
      <p:ext uri="{BB962C8B-B14F-4D97-AF65-F5344CB8AC3E}">
        <p14:creationId xmlns:p14="http://schemas.microsoft.com/office/powerpoint/2010/main" val="2710025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33D50B-5D78-DC4A-9F25-6E2563585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Warunek #2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7D41F202-8F0F-4D48-A248-4BC30C4C0D3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28650" y="1367816"/>
            <a:ext cx="7886700" cy="1676030"/>
          </a:xfrm>
          <a:prstGeom prst="rect">
            <a:avLst/>
          </a:prstGeom>
        </p:spPr>
      </p:pic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75C899A-79CD-CA4D-A668-C74DDC1D30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650" y="3597255"/>
            <a:ext cx="7886700" cy="3038007"/>
          </a:xfrm>
        </p:spPr>
        <p:txBody>
          <a:bodyPr>
            <a:normAutofit fontScale="92500" lnSpcReduction="10000"/>
          </a:bodyPr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Czy wierzysz Temu, który Jezusa posłał … 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Uwaga </a:t>
            </a:r>
            <a:r>
              <a:rPr lang="pl-PL" sz="19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Przekład BT ma tu błąd: powinno być "</a:t>
            </a:r>
            <a:r>
              <a:rPr lang="pl-PL" sz="1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...wierzy </a:t>
            </a:r>
            <a:r>
              <a:rPr lang="pl-PL" sz="19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TEMU</a:t>
            </a:r>
            <a:r>
              <a:rPr lang="pl-PL" sz="1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który …</a:t>
            </a:r>
            <a:endParaRPr lang="pl-PL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Ale skąd mam wiedzieć kto Jezusa posłał? 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A może na chwilę uwierz Jego słowom gdy twierdził, że jest posłany od Boga. A więc …</a:t>
            </a: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Czy wierzysz Bogu? Nie pytam czy wierzysz w Boga ale czy wierzysz Bogu!</a:t>
            </a:r>
          </a:p>
        </p:txBody>
      </p:sp>
      <p:sp>
        <p:nvSpPr>
          <p:cNvPr id="6" name="Symbol zastępczy zawartości 6">
            <a:extLst>
              <a:ext uri="{FF2B5EF4-FFF2-40B4-BE49-F238E27FC236}">
                <a16:creationId xmlns:a16="http://schemas.microsoft.com/office/drawing/2014/main" id="{3B5069BD-805E-F546-AB5A-C6BF194C787F}"/>
              </a:ext>
            </a:extLst>
          </p:cNvPr>
          <p:cNvSpPr txBox="1">
            <a:spLocks/>
          </p:cNvSpPr>
          <p:nvPr/>
        </p:nvSpPr>
        <p:spPr>
          <a:xfrm>
            <a:off x="628650" y="1299272"/>
            <a:ext cx="7886700" cy="19362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just" defTabSz="914400" rtl="0" eaLnBrk="1" latinLnBrk="0" hangingPunct="1">
              <a:lnSpc>
                <a:spcPts val="26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CenturyLTPl Book Cond" charset="0"/>
                <a:ea typeface="CenturyLTPl Book Cond" charset="0"/>
                <a:cs typeface="CenturyLTPl Book Cond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3200" i="1" dirty="0">
                <a:latin typeface="Arial" panose="020B0604020202020204" pitchFamily="34" charset="0"/>
                <a:cs typeface="Arial" panose="020B0604020202020204" pitchFamily="34" charset="0"/>
              </a:rPr>
              <a:t>Zaprawdę, zaprawdę, powiadam wam: Kto słucha słowa mego i </a:t>
            </a:r>
            <a:r>
              <a:rPr lang="pl-PL" sz="3200" b="1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wierzy </a:t>
            </a:r>
            <a:r>
              <a:rPr lang="pl-PL" sz="3200" b="1" i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Tego</a:t>
            </a:r>
            <a:r>
              <a:rPr lang="pl-PL" sz="3200" b="1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który Mnie posłał</a:t>
            </a:r>
            <a:r>
              <a:rPr lang="pl-PL" sz="3200" i="1" dirty="0">
                <a:latin typeface="Arial" panose="020B0604020202020204" pitchFamily="34" charset="0"/>
                <a:cs typeface="Arial" panose="020B0604020202020204" pitchFamily="34" charset="0"/>
              </a:rPr>
              <a:t>, ma życie wieczne i nie idzie pod sąd, lecz ze śmierci przeszedł do życia.</a:t>
            </a:r>
            <a:endParaRPr lang="pl-PL" sz="3200" i="1" dirty="0"/>
          </a:p>
        </p:txBody>
      </p:sp>
    </p:spTree>
    <p:extLst>
      <p:ext uri="{BB962C8B-B14F-4D97-AF65-F5344CB8AC3E}">
        <p14:creationId xmlns:p14="http://schemas.microsoft.com/office/powerpoint/2010/main" val="3241326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33D50B-5D78-DC4A-9F25-6E2563585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Skutek #1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7D41F202-8F0F-4D48-A248-4BC30C4C0D3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28650" y="1367816"/>
            <a:ext cx="7886700" cy="1676030"/>
          </a:xfrm>
          <a:prstGeom prst="rect">
            <a:avLst/>
          </a:prstGeom>
        </p:spPr>
      </p:pic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75C899A-79CD-CA4D-A668-C74DDC1D30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650" y="3843441"/>
            <a:ext cx="7886700" cy="2884505"/>
          </a:xfrm>
        </p:spPr>
        <p:txBody>
          <a:bodyPr/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Słuchający i wierzący </a:t>
            </a:r>
            <a:r>
              <a:rPr lang="pl-PL" u="sng" dirty="0">
                <a:latin typeface="Arial" panose="020B0604020202020204" pitchFamily="34" charset="0"/>
                <a:cs typeface="Arial" panose="020B0604020202020204" pitchFamily="34" charset="0"/>
              </a:rPr>
              <a:t>ma życie wieczne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Nie będzie miał, ale ma. Już ma. Teraz. Teraz ma mieć świadomość, że jego życie jest wieczne.</a:t>
            </a:r>
          </a:p>
        </p:txBody>
      </p:sp>
      <p:sp>
        <p:nvSpPr>
          <p:cNvPr id="6" name="Symbol zastępczy zawartości 6">
            <a:extLst>
              <a:ext uri="{FF2B5EF4-FFF2-40B4-BE49-F238E27FC236}">
                <a16:creationId xmlns:a16="http://schemas.microsoft.com/office/drawing/2014/main" id="{E47AF381-7239-EA4A-A435-4B95BE2CD25F}"/>
              </a:ext>
            </a:extLst>
          </p:cNvPr>
          <p:cNvSpPr txBox="1">
            <a:spLocks/>
          </p:cNvSpPr>
          <p:nvPr/>
        </p:nvSpPr>
        <p:spPr>
          <a:xfrm>
            <a:off x="628650" y="1299272"/>
            <a:ext cx="7886700" cy="19362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just" defTabSz="914400" rtl="0" eaLnBrk="1" latinLnBrk="0" hangingPunct="1">
              <a:lnSpc>
                <a:spcPts val="26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CenturyLTPl Book Cond" charset="0"/>
                <a:ea typeface="CenturyLTPl Book Cond" charset="0"/>
                <a:cs typeface="CenturyLTPl Book Cond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3200" i="1" dirty="0">
                <a:latin typeface="Arial" panose="020B0604020202020204" pitchFamily="34" charset="0"/>
                <a:cs typeface="Arial" panose="020B0604020202020204" pitchFamily="34" charset="0"/>
              </a:rPr>
              <a:t>Zaprawdę, zaprawdę, powiadam wam: Kto słucha słowa mego i wierzy w Tego, który Mnie posłał, </a:t>
            </a:r>
            <a:r>
              <a:rPr lang="pl-PL" sz="3200" b="1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 życie wieczne</a:t>
            </a:r>
            <a:r>
              <a:rPr lang="pl-PL" sz="3200" i="1" dirty="0">
                <a:latin typeface="Arial" panose="020B0604020202020204" pitchFamily="34" charset="0"/>
                <a:cs typeface="Arial" panose="020B0604020202020204" pitchFamily="34" charset="0"/>
              </a:rPr>
              <a:t> i nie idzie pod sąd, lecz ze śmierci przeszedł do życia.</a:t>
            </a:r>
            <a:endParaRPr lang="pl-PL" sz="3200" i="1" dirty="0"/>
          </a:p>
        </p:txBody>
      </p:sp>
    </p:spTree>
    <p:extLst>
      <p:ext uri="{BB962C8B-B14F-4D97-AF65-F5344CB8AC3E}">
        <p14:creationId xmlns:p14="http://schemas.microsoft.com/office/powerpoint/2010/main" val="2938763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33D50B-5D78-DC4A-9F25-6E2563585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Skutek #2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7D41F202-8F0F-4D48-A248-4BC30C4C0D3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28650" y="1367816"/>
            <a:ext cx="7886700" cy="1676030"/>
          </a:xfrm>
          <a:prstGeom prst="rect">
            <a:avLst/>
          </a:prstGeom>
        </p:spPr>
      </p:pic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75C899A-79CD-CA4D-A668-C74DDC1D30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650" y="3515194"/>
            <a:ext cx="7886700" cy="3260743"/>
          </a:xfrm>
        </p:spPr>
        <p:txBody>
          <a:bodyPr>
            <a:normAutofit fontScale="85000" lnSpcReduction="10000"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Słuchający i wierzący </a:t>
            </a:r>
            <a:r>
              <a:rPr lang="pl-PL" sz="2800" u="sng" dirty="0">
                <a:latin typeface="Arial" panose="020B0604020202020204" pitchFamily="34" charset="0"/>
                <a:cs typeface="Arial" panose="020B0604020202020204" pitchFamily="34" charset="0"/>
              </a:rPr>
              <a:t>nie </a:t>
            </a:r>
            <a:r>
              <a:rPr lang="pl-PL" sz="2800" u="sng" dirty="0" err="1">
                <a:latin typeface="Arial" panose="020B0604020202020204" pitchFamily="34" charset="0"/>
                <a:cs typeface="Arial" panose="020B0604020202020204" pitchFamily="34" charset="0"/>
              </a:rPr>
              <a:t>dzie</a:t>
            </a:r>
            <a:r>
              <a:rPr lang="pl-PL" sz="2800" u="sng" dirty="0">
                <a:latin typeface="Arial" panose="020B0604020202020204" pitchFamily="34" charset="0"/>
                <a:cs typeface="Arial" panose="020B0604020202020204" pitchFamily="34" charset="0"/>
              </a:rPr>
              <a:t> na sąd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Jak to nie idzie na sąd? Jego grzechy, wpadki, małe świństwa i wielkie łajdactwa nie mają być osądzone? Tak! Tak, bo po znajomości (jak się zna Jezusa) można się z sądu wywinąć. Dziwne? Tak mówił Jezus – pytanie czy mu wierzysz?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Niektóre tłumaczenia oddają myśl „</a:t>
            </a:r>
            <a:r>
              <a:rPr lang="pl-PL" sz="1900" i="1" dirty="0">
                <a:latin typeface="Arial" panose="020B0604020202020204" pitchFamily="34" charset="0"/>
                <a:cs typeface="Arial" panose="020B0604020202020204" pitchFamily="34" charset="0"/>
              </a:rPr>
              <a:t>nie idzie na potępienie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” i dobrze to oddają, bo sprawiedliwość Boga wymaga aby grzechy człowieka były potępione.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ymbol zastępczy zawartości 6">
            <a:extLst>
              <a:ext uri="{FF2B5EF4-FFF2-40B4-BE49-F238E27FC236}">
                <a16:creationId xmlns:a16="http://schemas.microsoft.com/office/drawing/2014/main" id="{2145916D-40DE-994F-86D0-68BAC466FF8B}"/>
              </a:ext>
            </a:extLst>
          </p:cNvPr>
          <p:cNvSpPr txBox="1">
            <a:spLocks/>
          </p:cNvSpPr>
          <p:nvPr/>
        </p:nvSpPr>
        <p:spPr>
          <a:xfrm>
            <a:off x="628650" y="1299272"/>
            <a:ext cx="7886700" cy="19362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just" defTabSz="914400" rtl="0" eaLnBrk="1" latinLnBrk="0" hangingPunct="1">
              <a:lnSpc>
                <a:spcPts val="26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CenturyLTPl Book Cond" charset="0"/>
                <a:ea typeface="CenturyLTPl Book Cond" charset="0"/>
                <a:cs typeface="CenturyLTPl Book Cond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3200" i="1" dirty="0">
                <a:latin typeface="Arial" panose="020B0604020202020204" pitchFamily="34" charset="0"/>
                <a:cs typeface="Arial" panose="020B0604020202020204" pitchFamily="34" charset="0"/>
              </a:rPr>
              <a:t>Zaprawdę, zaprawdę, powiadam wam: Kto słucha słowa mego i wierzy w Tego, który Mnie posłał, ma życie wieczne i </a:t>
            </a:r>
            <a:r>
              <a:rPr lang="pl-PL" sz="3200" b="1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 idzie pod sąd</a:t>
            </a:r>
            <a:r>
              <a:rPr lang="pl-PL" sz="3200" i="1" dirty="0">
                <a:latin typeface="Arial" panose="020B0604020202020204" pitchFamily="34" charset="0"/>
                <a:cs typeface="Arial" panose="020B0604020202020204" pitchFamily="34" charset="0"/>
              </a:rPr>
              <a:t>, lecz ze śmierci przeszedł do życia.</a:t>
            </a:r>
            <a:endParaRPr lang="pl-PL" sz="3200" i="1" dirty="0"/>
          </a:p>
        </p:txBody>
      </p:sp>
    </p:spTree>
    <p:extLst>
      <p:ext uri="{BB962C8B-B14F-4D97-AF65-F5344CB8AC3E}">
        <p14:creationId xmlns:p14="http://schemas.microsoft.com/office/powerpoint/2010/main" val="978822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33D50B-5D78-DC4A-9F25-6E2563585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Skutek #3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7D41F202-8F0F-4D48-A248-4BC30C4C0D3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628650" y="1367816"/>
            <a:ext cx="7886700" cy="1676030"/>
          </a:xfrm>
          <a:prstGeom prst="rect">
            <a:avLst/>
          </a:prstGeom>
        </p:spPr>
      </p:pic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75C899A-79CD-CA4D-A668-C74DDC1D30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650" y="3714485"/>
            <a:ext cx="7886700" cy="2884505"/>
          </a:xfrm>
        </p:spPr>
        <p:txBody>
          <a:bodyPr>
            <a:normAutofit lnSpcReduction="10000"/>
          </a:bodyPr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Słuchający i wierzący </a:t>
            </a:r>
            <a:r>
              <a:rPr lang="pl-PL" u="sng" dirty="0">
                <a:latin typeface="Arial" panose="020B0604020202020204" pitchFamily="34" charset="0"/>
                <a:cs typeface="Arial" panose="020B0604020202020204" pitchFamily="34" charset="0"/>
              </a:rPr>
              <a:t>ze śmierci przeszedł do życia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Jak to ze śmierci? To wcześniej nie żył? 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Pewnie tak skoro Jezus mówi, że przeszedł do życia to może </a:t>
            </a:r>
            <a:r>
              <a:rPr lang="pl-PL" u="sng" dirty="0">
                <a:latin typeface="Arial" panose="020B0604020202020204" pitchFamily="34" charset="0"/>
                <a:cs typeface="Arial" panose="020B0604020202020204" pitchFamily="34" charset="0"/>
              </a:rPr>
              <a:t>co to było za życie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wcześnie?</a:t>
            </a: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Może uwierz dziś i zacznij żyć naprawdę!</a:t>
            </a:r>
          </a:p>
        </p:txBody>
      </p:sp>
      <p:sp>
        <p:nvSpPr>
          <p:cNvPr id="6" name="Symbol zastępczy zawartości 6">
            <a:extLst>
              <a:ext uri="{FF2B5EF4-FFF2-40B4-BE49-F238E27FC236}">
                <a16:creationId xmlns:a16="http://schemas.microsoft.com/office/drawing/2014/main" id="{6D929539-7E0D-1343-B238-0FF4EFFDA53F}"/>
              </a:ext>
            </a:extLst>
          </p:cNvPr>
          <p:cNvSpPr txBox="1">
            <a:spLocks/>
          </p:cNvSpPr>
          <p:nvPr/>
        </p:nvSpPr>
        <p:spPr>
          <a:xfrm>
            <a:off x="628650" y="1299272"/>
            <a:ext cx="7886700" cy="19362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just" defTabSz="914400" rtl="0" eaLnBrk="1" latinLnBrk="0" hangingPunct="1">
              <a:lnSpc>
                <a:spcPts val="26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CenturyLTPl Book Cond" charset="0"/>
                <a:ea typeface="CenturyLTPl Book Cond" charset="0"/>
                <a:cs typeface="CenturyLTPl Book Cond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3200" i="1" dirty="0">
                <a:latin typeface="Arial" panose="020B0604020202020204" pitchFamily="34" charset="0"/>
                <a:cs typeface="Arial" panose="020B0604020202020204" pitchFamily="34" charset="0"/>
              </a:rPr>
              <a:t>Zaprawdę, zaprawdę, powiadam wam: Kto słucha słowa mego i wierzy w Tego, który Mnie posłał, ma życie wieczne i nie idzie pod sąd, lecz </a:t>
            </a:r>
            <a:r>
              <a:rPr lang="pl-PL" sz="3200" b="1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 śmierci przeszedł do życia</a:t>
            </a:r>
            <a:r>
              <a:rPr lang="pl-PL" sz="32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l-PL" sz="3200" i="1" dirty="0"/>
          </a:p>
        </p:txBody>
      </p:sp>
    </p:spTree>
    <p:extLst>
      <p:ext uri="{BB962C8B-B14F-4D97-AF65-F5344CB8AC3E}">
        <p14:creationId xmlns:p14="http://schemas.microsoft.com/office/powerpoint/2010/main" val="3159729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400" dirty="0">
                <a:latin typeface="Arial" panose="020B0604020202020204" pitchFamily="34" charset="0"/>
                <a:cs typeface="Arial" panose="020B0604020202020204" pitchFamily="34" charset="0"/>
              </a:rPr>
              <a:t>Analiza wypowiedzi </a:t>
            </a:r>
            <a:br>
              <a:rPr lang="pl-PL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400" dirty="0">
                <a:latin typeface="Arial" panose="020B0604020202020204" pitchFamily="34" charset="0"/>
                <a:cs typeface="Arial" panose="020B0604020202020204" pitchFamily="34" charset="0"/>
              </a:rPr>
              <a:t>Pana Jezusa</a:t>
            </a:r>
            <a:br>
              <a:rPr lang="pl-PL" sz="5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zapisanej w Ewangelii Jana, w rozdziale 5, wers 24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ADE22C7-F402-E04F-A6A7-E97549E8C9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b">
            <a:normAutofit/>
          </a:bodyPr>
          <a:lstStyle/>
          <a:p>
            <a:endParaRPr lang="pl-PL" sz="1200" dirty="0"/>
          </a:p>
          <a:p>
            <a:endParaRPr lang="pl-PL" sz="1200" dirty="0"/>
          </a:p>
          <a:p>
            <a:pPr algn="r"/>
            <a:r>
              <a:rPr lang="pl-PL" sz="1200" dirty="0"/>
              <a:t>W34, 10 października 2020</a:t>
            </a:r>
          </a:p>
        </p:txBody>
      </p:sp>
    </p:spTree>
    <p:extLst>
      <p:ext uri="{BB962C8B-B14F-4D97-AF65-F5344CB8AC3E}">
        <p14:creationId xmlns:p14="http://schemas.microsoft.com/office/powerpoint/2010/main" val="1392774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Tysiąclatka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8C62AF2-B146-304B-A506-DEE695905C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359" y="1512278"/>
            <a:ext cx="8018157" cy="4910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79726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3483</TotalTime>
  <Words>1013</Words>
  <Application>Microsoft Macintosh PowerPoint</Application>
  <PresentationFormat>Pokaz na ekranie (4:3)</PresentationFormat>
  <Paragraphs>60</Paragraphs>
  <Slides>11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CenturyLTPl Book Cond</vt:lpstr>
      <vt:lpstr>Mangal</vt:lpstr>
      <vt:lpstr>Times New Roman</vt:lpstr>
      <vt:lpstr>Verdana</vt:lpstr>
      <vt:lpstr>Motyw pakietu Office</vt:lpstr>
      <vt:lpstr>1_Motyw pakietu Office</vt:lpstr>
      <vt:lpstr>Analizowane wypowiedź</vt:lpstr>
      <vt:lpstr>Zaprawdę, zaprawdę</vt:lpstr>
      <vt:lpstr>Warunek #1</vt:lpstr>
      <vt:lpstr>Warunek #2</vt:lpstr>
      <vt:lpstr>Skutek #1</vt:lpstr>
      <vt:lpstr>Skutek #2</vt:lpstr>
      <vt:lpstr>Skutek #3</vt:lpstr>
      <vt:lpstr>Analiza wypowiedzi  Pana Jezusa zapisanej w Ewangelii Jana, w rozdziale 5, wers 24</vt:lpstr>
      <vt:lpstr>Tysiąclatka</vt:lpstr>
      <vt:lpstr>Przekład dosłowny (Toruński)</vt:lpstr>
      <vt:lpstr>Inne przekłady, łacina i greka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Wojciech Apel</dc:creator>
  <cp:lastModifiedBy>Wojciech Apel</cp:lastModifiedBy>
  <cp:revision>32</cp:revision>
  <cp:lastPrinted>2020-10-10T06:43:22Z</cp:lastPrinted>
  <dcterms:created xsi:type="dcterms:W3CDTF">2018-07-06T06:19:14Z</dcterms:created>
  <dcterms:modified xsi:type="dcterms:W3CDTF">2020-10-13T15:27:35Z</dcterms:modified>
</cp:coreProperties>
</file>